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CD3CC-561C-4F64-AE37-91D97E9D5C73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2BB9-9016-45F0-8734-505E60A74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9BF42-86D9-4882-82D0-EDB2D47FD8E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BEB1D5-5CB5-4755-916D-8F7E3BD349D6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F0B238-FE8E-46F0-B35A-E0CBE0B53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</a:t>
            </a:r>
            <a:br>
              <a:rPr lang="ru-RU" dirty="0" smtClean="0"/>
            </a:br>
            <a:r>
              <a:rPr lang="ru-RU" dirty="0" smtClean="0"/>
              <a:t>действия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БГИМЦ </a:t>
            </a:r>
            <a:br>
              <a:rPr lang="ru-RU" dirty="0" smtClean="0"/>
            </a:br>
            <a:r>
              <a:rPr lang="ru-RU" dirty="0" smtClean="0"/>
              <a:t>БРЯНСК </a:t>
            </a:r>
          </a:p>
          <a:p>
            <a:r>
              <a:rPr lang="ru-RU" dirty="0" smtClean="0"/>
              <a:t>2012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7543800" cy="1152525"/>
          </a:xfrm>
        </p:spPr>
        <p:txBody>
          <a:bodyPr lIns="0" rIns="0" bIns="0" anchor="b"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результат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14500"/>
            <a:ext cx="8229600" cy="4221163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defRPr/>
            </a:pPr>
            <a:r>
              <a:rPr lang="ru-RU" sz="2400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 результаты</a:t>
            </a:r>
            <a:r>
              <a:rPr lang="ru-RU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сформировавшиеся в образовательном процессе мотивы деятельности, система ценностных отношений учащихся </a:t>
            </a: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en-US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ru-RU" sz="2400" b="1" u="sng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Метапредметные</a:t>
            </a:r>
            <a:r>
              <a:rPr lang="ru-RU" sz="2400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результаты</a:t>
            </a:r>
            <a:r>
              <a:rPr lang="ru-RU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освоенные обучающимися на базе нескольких или всех учебных предметов обобщенные способы деятельности</a:t>
            </a:r>
            <a:endParaRPr lang="en-US" sz="2400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endParaRPr lang="en-US" sz="2400" b="1" u="sng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 eaLnBrk="1" hangingPunct="1">
              <a:lnSpc>
                <a:spcPct val="90000"/>
              </a:lnSpc>
              <a:defRPr/>
            </a:pPr>
            <a:r>
              <a:rPr lang="ru-RU" sz="2400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Предметные результаты</a:t>
            </a:r>
            <a:r>
              <a:rPr lang="ru-RU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- выражаются в усвоении обучаемыми конкретных элементов социального опыта, изучаемого в рамках отдельных учебных предметов</a:t>
            </a:r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1FA13A-A70D-413D-9AD2-A600177B33FA}" type="slidenum">
              <a:rPr lang="ru-RU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429000" y="460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99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785813"/>
            <a:ext cx="8385175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результат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6650" y="1928813"/>
            <a:ext cx="8007350" cy="54752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усвоения знаний, умений и навыков </a:t>
            </a:r>
            <a:b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развитию Личности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Понятие УУД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28688"/>
            <a:ext cx="8258175" cy="52022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учиться =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Полноценное освоение школьниками компонентов учебной деятельности: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 и учебные мотивы;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Учебная цель;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Учебная задача;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действия и операции (ориентировка, преобразование материала, контроль и оценка)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80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действия  (УУД)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859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обеспечивают способность учащегося к </a:t>
            </a:r>
            <a:r>
              <a:rPr lang="ru-RU" sz="35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САМОразвитию</a:t>
            </a: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ru-RU" sz="35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САМОсовершенствованию</a:t>
            </a: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посредством сознательного и активного присвоения нового социального опыта </a:t>
            </a:r>
          </a:p>
          <a:p>
            <a:pPr eaLnBrk="1" hangingPunct="1">
              <a:buFontTx/>
              <a:buNone/>
              <a:defRPr/>
            </a:pPr>
            <a:r>
              <a:rPr lang="ru-RU" sz="3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учиться и развиваться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80063" y="47244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00063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Виды УУД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16088" y="1785938"/>
            <a:ext cx="7427912" cy="4103687"/>
          </a:xfrm>
        </p:spPr>
        <p:txBody>
          <a:bodyPr/>
          <a:lstStyle/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Регулятивные</a:t>
            </a: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en-US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Коммуникативные</a:t>
            </a:r>
          </a:p>
          <a:p>
            <a:pPr marL="609600" indent="-166688" eaLnBrk="1" hangingPunct="1">
              <a:lnSpc>
                <a:spcPct val="70000"/>
              </a:lnSpc>
              <a:tabLst>
                <a:tab pos="6283325" algn="l"/>
                <a:tab pos="7078663" algn="l"/>
                <a:tab pos="7181850" algn="l"/>
              </a:tabLst>
              <a:defRPr/>
            </a:pPr>
            <a:endPara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 УУД</a:t>
            </a:r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>
            <p:ph type="dgm" idx="4294967295"/>
          </p:nvPr>
        </p:nvGraphicFramePr>
        <p:xfrm>
          <a:off x="471488" y="1643063"/>
          <a:ext cx="8672512" cy="41052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00063"/>
            <a:ext cx="82296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 УУД</a:t>
            </a:r>
          </a:p>
        </p:txBody>
      </p:sp>
      <p:graphicFrame>
        <p:nvGraphicFramePr>
          <p:cNvPr id="2050" name="Organization Chart 3"/>
          <p:cNvGraphicFramePr>
            <a:graphicFrameLocks/>
          </p:cNvGraphicFramePr>
          <p:nvPr>
            <p:ph type="dgm" idx="4294967295"/>
          </p:nvPr>
        </p:nvGraphicFramePr>
        <p:xfrm>
          <a:off x="0" y="1285875"/>
          <a:ext cx="8429625" cy="46323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Коммуникативные УУД</a:t>
            </a:r>
          </a:p>
        </p:txBody>
      </p:sp>
      <p:graphicFrame>
        <p:nvGraphicFramePr>
          <p:cNvPr id="4098" name="Organization Chart 3"/>
          <p:cNvGraphicFramePr>
            <a:graphicFrameLocks/>
          </p:cNvGraphicFramePr>
          <p:nvPr>
            <p:ph type="dgm" idx="4294967295"/>
          </p:nvPr>
        </p:nvGraphicFramePr>
        <p:xfrm>
          <a:off x="0" y="1143000"/>
          <a:ext cx="8693150" cy="4854575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173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Универсальные учебные  действия </vt:lpstr>
      <vt:lpstr>Требования к результатам Ориентация на результат </vt:lpstr>
      <vt:lpstr>Требования к результатам Ориентация на результат </vt:lpstr>
      <vt:lpstr> Понятие УУД </vt:lpstr>
      <vt:lpstr>Универсальные  учебные действия  (УУД)</vt:lpstr>
      <vt:lpstr>Виды УУД</vt:lpstr>
      <vt:lpstr>Личностные УУД</vt:lpstr>
      <vt:lpstr>Познавательные УУД</vt:lpstr>
      <vt:lpstr>Коммуникативные УУД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 действия </dc:title>
  <dc:creator>User</dc:creator>
  <cp:lastModifiedBy>k53</cp:lastModifiedBy>
  <cp:revision>4</cp:revision>
  <dcterms:created xsi:type="dcterms:W3CDTF">2012-10-01T05:13:59Z</dcterms:created>
  <dcterms:modified xsi:type="dcterms:W3CDTF">2012-10-01T06:34:08Z</dcterms:modified>
</cp:coreProperties>
</file>